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18" autoAdjust="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B906656-D536-447A-AE70-6E8DA30C0E59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DFD74011-CEAF-4522-B0F1-F44EAB500F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906656-D536-447A-AE70-6E8DA30C0E59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D74011-CEAF-4522-B0F1-F44EAB500F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B906656-D536-447A-AE70-6E8DA30C0E59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FD74011-CEAF-4522-B0F1-F44EAB500F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906656-D536-447A-AE70-6E8DA30C0E59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D74011-CEAF-4522-B0F1-F44EAB500F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B906656-D536-447A-AE70-6E8DA30C0E59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DFD74011-CEAF-4522-B0F1-F44EAB500F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906656-D536-447A-AE70-6E8DA30C0E59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D74011-CEAF-4522-B0F1-F44EAB500F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906656-D536-447A-AE70-6E8DA30C0E59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D74011-CEAF-4522-B0F1-F44EAB500F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906656-D536-447A-AE70-6E8DA30C0E59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D74011-CEAF-4522-B0F1-F44EAB500F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B906656-D536-447A-AE70-6E8DA30C0E59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D74011-CEAF-4522-B0F1-F44EAB500F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906656-D536-447A-AE70-6E8DA30C0E59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D74011-CEAF-4522-B0F1-F44EAB500F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B906656-D536-447A-AE70-6E8DA30C0E59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DFD74011-CEAF-4522-B0F1-F44EAB500F8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B906656-D536-447A-AE70-6E8DA30C0E59}" type="datetimeFigureOut">
              <a:rPr lang="ru-RU" smtClean="0"/>
              <a:pPr/>
              <a:t>20.01.2023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DFD74011-CEAF-4522-B0F1-F44EAB500F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584327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Отчет об исполнении бюджета Раменского сельского поселения за  </a:t>
            </a:r>
            <a:r>
              <a:rPr lang="ru-RU" dirty="0" smtClean="0"/>
              <a:t>2022 </a:t>
            </a:r>
            <a:r>
              <a:rPr lang="ru-RU" dirty="0" smtClean="0"/>
              <a:t>год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Раменское сельское поселение</a:t>
            </a:r>
            <a:endParaRPr lang="ru-RU" dirty="0"/>
          </a:p>
        </p:txBody>
      </p:sp>
      <p:pic>
        <p:nvPicPr>
          <p:cNvPr id="4" name="Содержимое 3" descr="Администрация Раменского сельского поселения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1609416"/>
            <a:ext cx="7239000" cy="4846320"/>
          </a:xfr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/>
          </a:solidFill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Доходы Раменского сельского поселения за </a:t>
            </a:r>
            <a:r>
              <a:rPr lang="ru-RU" sz="2800" dirty="0" smtClean="0"/>
              <a:t>2022 </a:t>
            </a:r>
            <a:r>
              <a:rPr lang="ru-RU" sz="2800" dirty="0" smtClean="0"/>
              <a:t>год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7043758" cy="1002890"/>
          </a:xfrm>
          <a:solidFill>
            <a:schemeClr val="accent2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just"/>
            <a:r>
              <a:rPr lang="ru-RU" sz="2000" dirty="0" smtClean="0"/>
              <a:t>Доходы бюджета сельского поселения исполнены в сумме </a:t>
            </a:r>
            <a:r>
              <a:rPr lang="ru-RU" sz="2000" dirty="0" smtClean="0"/>
              <a:t>14 990,7 </a:t>
            </a:r>
            <a:r>
              <a:rPr lang="ru-RU" sz="2000" dirty="0" smtClean="0"/>
              <a:t>тыс. рублей или </a:t>
            </a:r>
            <a:r>
              <a:rPr lang="ru-RU" sz="2000" dirty="0" smtClean="0"/>
              <a:t>98,7 </a:t>
            </a:r>
            <a:r>
              <a:rPr lang="ru-RU" sz="2000" dirty="0" smtClean="0"/>
              <a:t>% от годовых назначений.</a:t>
            </a:r>
            <a:endParaRPr lang="ru-RU" sz="2000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714620"/>
            <a:ext cx="7543824" cy="3790732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r>
              <a:rPr lang="ru-RU" dirty="0" smtClean="0"/>
              <a:t>Налоговые                              </a:t>
            </a:r>
            <a:r>
              <a:rPr lang="ru-RU" dirty="0" smtClean="0"/>
              <a:t>1 401,9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Неналоговые                           </a:t>
            </a:r>
            <a:r>
              <a:rPr lang="ru-RU" dirty="0" smtClean="0"/>
              <a:t>911,9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Безвозмездные поступления  </a:t>
            </a:r>
            <a:r>
              <a:rPr lang="ru-RU" dirty="0" smtClean="0"/>
              <a:t>12676,9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5">
              <a:lumMod val="60000"/>
              <a:lumOff val="40000"/>
            </a:schemeClr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Доходы Раменского сельского поселения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Налоговые и неналоговые доходы Раменского сельского поселения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093424"/>
          </a:xfrm>
          <a:solidFill>
            <a:schemeClr val="accent1">
              <a:lumMod val="20000"/>
              <a:lumOff val="80000"/>
            </a:schemeClr>
          </a:solidFill>
        </p:spPr>
        <p:txBody>
          <a:bodyPr>
            <a:normAutofit lnSpcReduction="10000"/>
          </a:bodyPr>
          <a:lstStyle/>
          <a:p>
            <a:r>
              <a:rPr lang="ru-RU" sz="1600" dirty="0" smtClean="0"/>
              <a:t>Налог на доходы физических лиц             </a:t>
            </a:r>
            <a:r>
              <a:rPr lang="ru-RU" sz="1600" b="1" dirty="0" smtClean="0"/>
              <a:t>120,0</a:t>
            </a:r>
            <a:r>
              <a:rPr lang="ru-RU" sz="1600" dirty="0" smtClean="0"/>
              <a:t> </a:t>
            </a:r>
            <a:r>
              <a:rPr lang="ru-RU" sz="1600" b="1" dirty="0" smtClean="0"/>
              <a:t>тыс. руб.</a:t>
            </a:r>
          </a:p>
          <a:p>
            <a:r>
              <a:rPr lang="ru-RU" sz="1600" dirty="0" smtClean="0"/>
              <a:t>Налог на имущество  </a:t>
            </a:r>
            <a:r>
              <a:rPr lang="ru-RU" sz="1600" b="1" dirty="0" smtClean="0"/>
              <a:t>34,9 </a:t>
            </a:r>
            <a:r>
              <a:rPr lang="ru-RU" sz="1600" b="1" dirty="0" smtClean="0"/>
              <a:t>тыс. руб.</a:t>
            </a:r>
          </a:p>
          <a:p>
            <a:r>
              <a:rPr lang="ru-RU" sz="1600" dirty="0" smtClean="0"/>
              <a:t>Земельный налоги    </a:t>
            </a:r>
            <a:r>
              <a:rPr lang="ru-RU" sz="1600" b="1" dirty="0" smtClean="0"/>
              <a:t>1213,1 </a:t>
            </a:r>
            <a:r>
              <a:rPr lang="ru-RU" sz="1600" b="1" dirty="0" smtClean="0"/>
              <a:t>тыс. руб.</a:t>
            </a:r>
          </a:p>
          <a:p>
            <a:r>
              <a:rPr lang="ru-RU" sz="1600" dirty="0" smtClean="0"/>
              <a:t>Единый сельскохозяйственный налог                 </a:t>
            </a:r>
            <a:r>
              <a:rPr lang="ru-RU" sz="1600" b="1" dirty="0" smtClean="0"/>
              <a:t>33,9 </a:t>
            </a:r>
            <a:r>
              <a:rPr lang="ru-RU" sz="1600" b="1" dirty="0" smtClean="0"/>
              <a:t>тыс. руб.</a:t>
            </a:r>
          </a:p>
          <a:p>
            <a:r>
              <a:rPr lang="ru-RU" sz="1600" dirty="0" smtClean="0"/>
              <a:t>Доходы получаемые в виде арендной платы         </a:t>
            </a:r>
            <a:r>
              <a:rPr lang="ru-RU" sz="1600" b="1" dirty="0" smtClean="0"/>
              <a:t>94,0 </a:t>
            </a:r>
            <a:r>
              <a:rPr lang="ru-RU" sz="1600" b="1" dirty="0" smtClean="0"/>
              <a:t>тыс. руб.</a:t>
            </a:r>
          </a:p>
          <a:p>
            <a:r>
              <a:rPr lang="ru-RU" sz="1600" dirty="0" smtClean="0"/>
              <a:t>Прочие доходы     </a:t>
            </a:r>
            <a:r>
              <a:rPr lang="ru-RU" sz="1600" b="1" dirty="0" smtClean="0"/>
              <a:t>2,9 </a:t>
            </a:r>
            <a:r>
              <a:rPr lang="ru-RU" sz="1600" b="1" dirty="0" smtClean="0"/>
              <a:t>тыс. руб.</a:t>
            </a:r>
          </a:p>
          <a:p>
            <a:r>
              <a:rPr lang="ru-RU" sz="1600" dirty="0" smtClean="0"/>
              <a:t>Доходы от продажи земельных участков и иного имущества, находящихся в собственности поселения </a:t>
            </a:r>
            <a:r>
              <a:rPr lang="ru-RU" sz="1600" b="1" dirty="0" smtClean="0"/>
              <a:t>815,0 </a:t>
            </a:r>
            <a:r>
              <a:rPr lang="ru-RU" sz="1600" b="1" dirty="0" smtClean="0"/>
              <a:t>тыс. руб.</a:t>
            </a:r>
          </a:p>
          <a:p>
            <a:endParaRPr lang="ru-RU" sz="1600" b="1" dirty="0" smtClean="0"/>
          </a:p>
          <a:p>
            <a:endParaRPr lang="ru-RU" sz="1600" b="1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solidFill>
            <a:schemeClr val="accent1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1600" dirty="0" smtClean="0"/>
              <a:t>Дотации бюджетам сельских поселений         </a:t>
            </a:r>
            <a:r>
              <a:rPr lang="ru-RU" sz="1600" b="1" dirty="0" smtClean="0"/>
              <a:t>6675,4 </a:t>
            </a:r>
            <a:r>
              <a:rPr lang="ru-RU" sz="1600" b="1" dirty="0" smtClean="0"/>
              <a:t>тыс. руб.</a:t>
            </a:r>
            <a:endParaRPr lang="ru-RU" sz="1600" dirty="0" smtClean="0"/>
          </a:p>
          <a:p>
            <a:endParaRPr lang="ru-RU" sz="1600" dirty="0" smtClean="0"/>
          </a:p>
          <a:p>
            <a:r>
              <a:rPr lang="ru-RU" sz="1600" dirty="0" smtClean="0"/>
              <a:t>Субсидии бюджетам сельских поселений         </a:t>
            </a:r>
            <a:r>
              <a:rPr lang="ru-RU" sz="1600" b="1" dirty="0" smtClean="0"/>
              <a:t>781,3 </a:t>
            </a:r>
            <a:r>
              <a:rPr lang="ru-RU" sz="1600" b="1" dirty="0" smtClean="0"/>
              <a:t>тыс. руб.</a:t>
            </a:r>
          </a:p>
          <a:p>
            <a:endParaRPr lang="ru-RU" sz="1600" dirty="0" smtClean="0"/>
          </a:p>
          <a:p>
            <a:r>
              <a:rPr lang="ru-RU" sz="1600" dirty="0" smtClean="0"/>
              <a:t>Субвенции бюджетам сельских поселений          </a:t>
            </a:r>
            <a:r>
              <a:rPr lang="ru-RU" sz="1600" b="1" dirty="0" smtClean="0"/>
              <a:t>101,0 </a:t>
            </a:r>
            <a:r>
              <a:rPr lang="ru-RU" sz="1600" b="1" dirty="0" smtClean="0"/>
              <a:t>тыс. руб.</a:t>
            </a:r>
          </a:p>
          <a:p>
            <a:endParaRPr lang="ru-RU" sz="1600" dirty="0" smtClean="0"/>
          </a:p>
          <a:p>
            <a:r>
              <a:rPr lang="ru-RU" sz="1600" dirty="0" smtClean="0"/>
              <a:t>Межбюджетные трансферты     </a:t>
            </a:r>
            <a:r>
              <a:rPr lang="ru-RU" sz="1600" b="1" dirty="0" smtClean="0"/>
              <a:t>5119,2 </a:t>
            </a:r>
            <a:r>
              <a:rPr lang="ru-RU" sz="1600" b="1" dirty="0" smtClean="0"/>
              <a:t>тыс. руб</a:t>
            </a:r>
            <a:r>
              <a:rPr lang="ru-RU" sz="1600" b="1" dirty="0" smtClean="0"/>
              <a:t>.</a:t>
            </a:r>
            <a:endParaRPr lang="ru-RU" sz="1600" b="1" dirty="0" smtClean="0"/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704872"/>
          </a:xfrm>
          <a:solidFill>
            <a:schemeClr val="accent3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Безвозмездные поступления в бюджет Раменского сельского поселения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7239000" cy="157163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Расходы бюджета </a:t>
            </a:r>
            <a:r>
              <a:rPr lang="ru-RU" sz="3200" dirty="0" err="1" smtClean="0"/>
              <a:t>раменского</a:t>
            </a:r>
            <a:r>
              <a:rPr lang="ru-RU" sz="3200" dirty="0" smtClean="0"/>
              <a:t> сельского поселения за  </a:t>
            </a:r>
            <a:r>
              <a:rPr lang="ru-RU" sz="3200" dirty="0" smtClean="0"/>
              <a:t>2022 </a:t>
            </a:r>
            <a:r>
              <a:rPr lang="ru-RU" sz="3200" dirty="0" smtClean="0"/>
              <a:t>год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500306"/>
            <a:ext cx="7239000" cy="3643338"/>
          </a:xfrm>
          <a:solidFill>
            <a:schemeClr val="bg2">
              <a:lumMod val="75000"/>
            </a:schemeClr>
          </a:solidFill>
        </p:spPr>
        <p:txBody>
          <a:bodyPr/>
          <a:lstStyle/>
          <a:p>
            <a:pPr algn="just"/>
            <a:endParaRPr lang="ru-RU" dirty="0" smtClean="0"/>
          </a:p>
          <a:p>
            <a:pPr algn="just"/>
            <a:endParaRPr lang="ru-RU" dirty="0" smtClean="0"/>
          </a:p>
          <a:p>
            <a:pPr algn="just"/>
            <a:r>
              <a:rPr lang="ru-RU" sz="2800" dirty="0" smtClean="0"/>
              <a:t>Расходы бюджета Раменского сельского поселения составили </a:t>
            </a:r>
            <a:r>
              <a:rPr lang="ru-RU" sz="2800" dirty="0" smtClean="0"/>
              <a:t>15 074,4 </a:t>
            </a:r>
            <a:r>
              <a:rPr lang="ru-RU" sz="2800" dirty="0" smtClean="0"/>
              <a:t>тыс. рублей или </a:t>
            </a:r>
            <a:r>
              <a:rPr lang="ru-RU" sz="2800" dirty="0" smtClean="0"/>
              <a:t>98,5 </a:t>
            </a:r>
            <a:r>
              <a:rPr lang="ru-RU" sz="2800" dirty="0" smtClean="0"/>
              <a:t>%</a:t>
            </a:r>
            <a:endParaRPr lang="ru-RU" sz="28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57290" y="2714620"/>
            <a:ext cx="2214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500034" y="1785926"/>
            <a:ext cx="3286148" cy="1714512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Организация деятельности органов местного самоуправления Раменского сельского поселения  - </a:t>
            </a:r>
            <a:r>
              <a:rPr lang="ru-RU" dirty="0" smtClean="0"/>
              <a:t>4075,3</a:t>
            </a:r>
            <a:r>
              <a:rPr lang="ru-RU" dirty="0" smtClean="0"/>
              <a:t> </a:t>
            </a:r>
            <a:r>
              <a:rPr lang="ru-RU" dirty="0" smtClean="0"/>
              <a:t>тыс. руб.</a:t>
            </a:r>
            <a:endParaRPr lang="ru-RU" dirty="0"/>
          </a:p>
        </p:txBody>
      </p:sp>
      <p:sp>
        <p:nvSpPr>
          <p:cNvPr id="8" name="Волна 7"/>
          <p:cNvSpPr/>
          <p:nvPr/>
        </p:nvSpPr>
        <p:spPr>
          <a:xfrm>
            <a:off x="4429124" y="1571612"/>
            <a:ext cx="3214710" cy="1985970"/>
          </a:xfrm>
          <a:prstGeom prst="wav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Развитие транспортной системы Раменского сельского поселения – </a:t>
            </a:r>
            <a:r>
              <a:rPr lang="ru-RU" dirty="0" smtClean="0"/>
              <a:t>3085,9 </a:t>
            </a:r>
            <a:r>
              <a:rPr lang="ru-RU" dirty="0" smtClean="0"/>
              <a:t>тыс. руб.</a:t>
            </a:r>
            <a:endParaRPr lang="ru-RU" dirty="0"/>
          </a:p>
        </p:txBody>
      </p:sp>
      <p:sp>
        <p:nvSpPr>
          <p:cNvPr id="9" name="Горизонтальный свиток 8"/>
          <p:cNvSpPr/>
          <p:nvPr/>
        </p:nvSpPr>
        <p:spPr>
          <a:xfrm>
            <a:off x="4500562" y="4000504"/>
            <a:ext cx="3000396" cy="217628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Развитие и сохранение культуры в Раменском сельском поселении – </a:t>
            </a:r>
            <a:r>
              <a:rPr lang="ru-RU" dirty="0" smtClean="0"/>
              <a:t>4475,7 </a:t>
            </a:r>
            <a:r>
              <a:rPr lang="ru-RU" dirty="0" smtClean="0"/>
              <a:t>тыс. руб.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8596" y="4286256"/>
            <a:ext cx="3214710" cy="16287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Благоустройство территории Раменского сельского поселения – </a:t>
            </a:r>
            <a:r>
              <a:rPr lang="ru-RU" dirty="0" smtClean="0"/>
              <a:t>1777,9 </a:t>
            </a:r>
            <a:r>
              <a:rPr lang="ru-RU" dirty="0" smtClean="0"/>
              <a:t>тыс. руб.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857224" y="285728"/>
            <a:ext cx="6643734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Расходы бюджета Раменского сельского поселения на реализацию муниципальных программ за </a:t>
            </a:r>
            <a:r>
              <a:rPr lang="ru-RU" dirty="0" smtClean="0"/>
              <a:t>2022 </a:t>
            </a:r>
            <a:r>
              <a:rPr lang="ru-RU" dirty="0" smtClean="0"/>
              <a:t>год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Ведомственная структура расходов бюджета Раменского сельского поселения за </a:t>
            </a:r>
            <a:r>
              <a:rPr lang="ru-RU" sz="2400" dirty="0" smtClean="0"/>
              <a:t>2022 </a:t>
            </a:r>
            <a:r>
              <a:rPr lang="ru-RU" sz="2400" dirty="0" smtClean="0"/>
              <a:t>год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9416"/>
            <a:ext cx="7239000" cy="5034294"/>
          </a:xfrm>
          <a:solidFill>
            <a:schemeClr val="accent5">
              <a:lumMod val="20000"/>
              <a:lumOff val="80000"/>
            </a:schemeClr>
          </a:solidFill>
        </p:spPr>
        <p:txBody>
          <a:bodyPr>
            <a:normAutofit fontScale="85000" lnSpcReduction="20000"/>
          </a:bodyPr>
          <a:lstStyle/>
          <a:p>
            <a:r>
              <a:rPr lang="ru-RU" sz="1600" dirty="0" smtClean="0"/>
              <a:t>Общегосударственные вопросы:                                                 </a:t>
            </a:r>
            <a:r>
              <a:rPr lang="ru-RU" sz="1600" b="1" dirty="0" smtClean="0"/>
              <a:t>3775,3 тыс</a:t>
            </a:r>
            <a:r>
              <a:rPr lang="ru-RU" sz="1600" b="1" dirty="0" smtClean="0"/>
              <a:t>. руб.</a:t>
            </a:r>
          </a:p>
          <a:p>
            <a:pPr>
              <a:buFontTx/>
              <a:buChar char="-"/>
            </a:pPr>
            <a:r>
              <a:rPr lang="ru-RU" sz="1600" dirty="0" smtClean="0"/>
              <a:t>Функционирование высшего должностного лица субъекта РФ     </a:t>
            </a:r>
            <a:r>
              <a:rPr lang="ru-RU" sz="1600" dirty="0" smtClean="0"/>
              <a:t>959,9 </a:t>
            </a:r>
            <a:r>
              <a:rPr lang="ru-RU" sz="1600" dirty="0" smtClean="0"/>
              <a:t>тыс. руб.</a:t>
            </a:r>
          </a:p>
          <a:p>
            <a:pPr>
              <a:buFontTx/>
              <a:buChar char="-"/>
            </a:pPr>
            <a:r>
              <a:rPr lang="ru-RU" sz="1600" dirty="0" smtClean="0"/>
              <a:t>Центральный аппарат                                                                  </a:t>
            </a:r>
            <a:r>
              <a:rPr lang="ru-RU" sz="1600" dirty="0" smtClean="0"/>
              <a:t>2755,2 </a:t>
            </a:r>
            <a:r>
              <a:rPr lang="ru-RU" sz="1600" dirty="0" smtClean="0"/>
              <a:t>тыс. руб.</a:t>
            </a:r>
          </a:p>
          <a:p>
            <a:pPr>
              <a:buFontTx/>
              <a:buChar char="-"/>
            </a:pPr>
            <a:r>
              <a:rPr lang="ru-RU" sz="1600" dirty="0" smtClean="0"/>
              <a:t>Резервные фонды                                                                        0,00 тыс. руб.</a:t>
            </a:r>
          </a:p>
          <a:p>
            <a:pPr>
              <a:buFontTx/>
              <a:buChar char="-"/>
            </a:pPr>
            <a:r>
              <a:rPr lang="ru-RU" sz="1600" dirty="0" smtClean="0"/>
              <a:t>Другие общегосударственные вопросы                                        </a:t>
            </a:r>
            <a:r>
              <a:rPr lang="ru-RU" sz="1600" dirty="0" smtClean="0"/>
              <a:t>60,2 </a:t>
            </a:r>
            <a:r>
              <a:rPr lang="ru-RU" sz="1600" dirty="0" smtClean="0"/>
              <a:t>тыс. руб.</a:t>
            </a:r>
          </a:p>
          <a:p>
            <a:r>
              <a:rPr lang="ru-RU" sz="1600" dirty="0" smtClean="0"/>
              <a:t>Национальная оборона                                                           </a:t>
            </a:r>
            <a:r>
              <a:rPr lang="ru-RU" sz="1600" b="1" dirty="0" smtClean="0"/>
              <a:t>101,0 </a:t>
            </a:r>
            <a:r>
              <a:rPr lang="ru-RU" sz="1600" b="1" dirty="0" smtClean="0"/>
              <a:t>тыс. руб.</a:t>
            </a:r>
          </a:p>
          <a:p>
            <a:r>
              <a:rPr lang="ru-RU" sz="1600" dirty="0" smtClean="0"/>
              <a:t>Национальная безопасность:                                                   </a:t>
            </a:r>
            <a:r>
              <a:rPr lang="ru-RU" sz="1600" b="1" dirty="0" smtClean="0"/>
              <a:t>117,5 </a:t>
            </a:r>
            <a:r>
              <a:rPr lang="ru-RU" sz="1600" b="1" dirty="0" smtClean="0"/>
              <a:t>тыс. руб.</a:t>
            </a:r>
          </a:p>
          <a:p>
            <a:pPr>
              <a:buFontTx/>
              <a:buChar char="-"/>
            </a:pPr>
            <a:r>
              <a:rPr lang="ru-RU" sz="1600" dirty="0" smtClean="0"/>
              <a:t>Обеспечение пожарной безопасности                                      </a:t>
            </a:r>
            <a:r>
              <a:rPr lang="ru-RU" sz="1600" dirty="0" smtClean="0"/>
              <a:t>117,5 </a:t>
            </a:r>
            <a:r>
              <a:rPr lang="ru-RU" sz="1600" dirty="0" smtClean="0"/>
              <a:t>тыс. руб.</a:t>
            </a:r>
          </a:p>
          <a:p>
            <a:r>
              <a:rPr lang="ru-RU" sz="1600" dirty="0" smtClean="0"/>
              <a:t>Национальная экономика:                                                       </a:t>
            </a:r>
            <a:r>
              <a:rPr lang="ru-RU" sz="1600" b="1" dirty="0" smtClean="0"/>
              <a:t>3849,9 </a:t>
            </a:r>
            <a:r>
              <a:rPr lang="ru-RU" sz="1600" b="1" dirty="0" smtClean="0"/>
              <a:t>тыс. руб.</a:t>
            </a:r>
          </a:p>
          <a:p>
            <a:pPr>
              <a:buNone/>
            </a:pPr>
            <a:r>
              <a:rPr lang="ru-RU" sz="1600" dirty="0" smtClean="0"/>
              <a:t>-    Сельское хозяйство и рыболовство                                           </a:t>
            </a:r>
            <a:r>
              <a:rPr lang="ru-RU" sz="1600" dirty="0" smtClean="0"/>
              <a:t>300,0 </a:t>
            </a:r>
            <a:r>
              <a:rPr lang="ru-RU" sz="1600" dirty="0" smtClean="0"/>
              <a:t>тыс. руб.</a:t>
            </a:r>
          </a:p>
          <a:p>
            <a:pPr>
              <a:buFontTx/>
              <a:buChar char="-"/>
            </a:pPr>
            <a:r>
              <a:rPr lang="ru-RU" sz="1600" dirty="0" smtClean="0"/>
              <a:t>Дорожное хозяйство                                                                </a:t>
            </a:r>
            <a:r>
              <a:rPr lang="ru-RU" sz="1600" dirty="0" smtClean="0"/>
              <a:t>3085,9</a:t>
            </a:r>
            <a:r>
              <a:rPr lang="ru-RU" sz="1600" dirty="0" smtClean="0"/>
              <a:t> </a:t>
            </a:r>
            <a:r>
              <a:rPr lang="ru-RU" sz="1600" dirty="0" smtClean="0"/>
              <a:t>тыс. руб</a:t>
            </a:r>
            <a:r>
              <a:rPr lang="ru-RU" sz="1600" dirty="0" smtClean="0"/>
              <a:t>.</a:t>
            </a:r>
          </a:p>
          <a:p>
            <a:pPr>
              <a:buFontTx/>
              <a:buChar char="-"/>
            </a:pPr>
            <a:r>
              <a:rPr lang="ru-RU" sz="1600" dirty="0" smtClean="0"/>
              <a:t>Другие вопросы в области национальной экономики                 464,0 тыс. руб.</a:t>
            </a:r>
            <a:endParaRPr lang="ru-RU" sz="1600" dirty="0" smtClean="0"/>
          </a:p>
          <a:p>
            <a:r>
              <a:rPr lang="ru-RU" sz="1600" dirty="0" smtClean="0"/>
              <a:t>Жилищно-коммунальное хозяйство:                                        </a:t>
            </a:r>
            <a:r>
              <a:rPr lang="ru-RU" sz="1600" b="1" dirty="0" smtClean="0"/>
              <a:t>2467,7 </a:t>
            </a:r>
            <a:r>
              <a:rPr lang="ru-RU" sz="1600" b="1" dirty="0" smtClean="0"/>
              <a:t>тыс. руб.</a:t>
            </a:r>
          </a:p>
          <a:p>
            <a:pPr>
              <a:buFontTx/>
              <a:buChar char="-"/>
            </a:pPr>
            <a:r>
              <a:rPr lang="ru-RU" sz="1600" dirty="0" smtClean="0"/>
              <a:t>Жилищное хозяйство                                                                 41,5 тыс. руб.</a:t>
            </a:r>
          </a:p>
          <a:p>
            <a:pPr>
              <a:buFontTx/>
              <a:buChar char="-"/>
            </a:pPr>
            <a:r>
              <a:rPr lang="ru-RU" sz="1600" dirty="0" smtClean="0"/>
              <a:t>Коммунальное хозяйство                                                          </a:t>
            </a:r>
            <a:r>
              <a:rPr lang="ru-RU" sz="1600" dirty="0" smtClean="0"/>
              <a:t>648,3 </a:t>
            </a:r>
            <a:r>
              <a:rPr lang="ru-RU" sz="1600" dirty="0" smtClean="0"/>
              <a:t>тыс. руб.</a:t>
            </a:r>
          </a:p>
          <a:p>
            <a:pPr>
              <a:buFontTx/>
              <a:buChar char="-"/>
            </a:pPr>
            <a:r>
              <a:rPr lang="ru-RU" sz="1600" dirty="0" smtClean="0"/>
              <a:t>Благоустройство                                                                       </a:t>
            </a:r>
            <a:r>
              <a:rPr lang="ru-RU" sz="1600" dirty="0" smtClean="0"/>
              <a:t>1777,9 </a:t>
            </a:r>
            <a:r>
              <a:rPr lang="ru-RU" sz="1600" dirty="0" smtClean="0"/>
              <a:t>тыс. руб.</a:t>
            </a:r>
          </a:p>
          <a:p>
            <a:r>
              <a:rPr lang="ru-RU" sz="1600" dirty="0" smtClean="0"/>
              <a:t>Культ ура и кинематография                                                    </a:t>
            </a:r>
            <a:r>
              <a:rPr lang="ru-RU" sz="1600" b="1" dirty="0" smtClean="0"/>
              <a:t>4475,7 </a:t>
            </a:r>
            <a:r>
              <a:rPr lang="ru-RU" sz="1600" b="1" dirty="0" smtClean="0"/>
              <a:t>тыс. руб.</a:t>
            </a:r>
            <a:endParaRPr lang="ru-RU" sz="1600" dirty="0" smtClean="0"/>
          </a:p>
          <a:p>
            <a:r>
              <a:rPr lang="ru-RU" sz="1600" dirty="0" smtClean="0"/>
              <a:t>Социальная политика:                                                               </a:t>
            </a:r>
            <a:r>
              <a:rPr lang="ru-RU" sz="1600" b="1" dirty="0" smtClean="0"/>
              <a:t>276,6 </a:t>
            </a:r>
            <a:r>
              <a:rPr lang="ru-RU" sz="1600" b="1" dirty="0" smtClean="0"/>
              <a:t>тыс. руб.</a:t>
            </a:r>
            <a:endParaRPr lang="ru-RU" sz="1600" dirty="0" smtClean="0"/>
          </a:p>
          <a:p>
            <a:pPr>
              <a:buFontTx/>
              <a:buChar char="-"/>
            </a:pPr>
            <a:r>
              <a:rPr lang="ru-RU" sz="1600" dirty="0" smtClean="0"/>
              <a:t>Пенсионное обеспечение                                                           </a:t>
            </a:r>
            <a:r>
              <a:rPr lang="ru-RU" sz="1600" dirty="0" smtClean="0"/>
              <a:t>276,6 </a:t>
            </a:r>
            <a:r>
              <a:rPr lang="ru-RU" sz="1600" dirty="0" smtClean="0"/>
              <a:t>тыс. руб.</a:t>
            </a:r>
          </a:p>
          <a:p>
            <a:r>
              <a:rPr lang="ru-RU" sz="1600" dirty="0" smtClean="0"/>
              <a:t>Физическая культура и спорт                                                      </a:t>
            </a:r>
            <a:r>
              <a:rPr lang="ru-RU" sz="1600" dirty="0" smtClean="0"/>
              <a:t>10,7 </a:t>
            </a:r>
            <a:r>
              <a:rPr lang="ru-RU" sz="1600" dirty="0" smtClean="0"/>
              <a:t>тыс. руб.</a:t>
            </a:r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pPr>
              <a:buFontTx/>
              <a:buChar char="-"/>
            </a:pPr>
            <a:endParaRPr lang="ru-RU" sz="1600" dirty="0" smtClean="0"/>
          </a:p>
          <a:p>
            <a:pPr>
              <a:buNone/>
            </a:pPr>
            <a:endParaRPr lang="ru-RU" sz="1600" dirty="0" smtClean="0"/>
          </a:p>
          <a:p>
            <a:pPr>
              <a:buFontTx/>
              <a:buChar char="-"/>
            </a:pPr>
            <a:endParaRPr lang="ru-RU" sz="1600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377</TotalTime>
  <Words>424</Words>
  <Application>Microsoft Office PowerPoint</Application>
  <PresentationFormat>Экран (4:3)</PresentationFormat>
  <Paragraphs>66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Изящная</vt:lpstr>
      <vt:lpstr>Отчет об исполнении бюджета Раменского сельского поселения за  2022 год</vt:lpstr>
      <vt:lpstr>Раменское сельское поселение</vt:lpstr>
      <vt:lpstr>Доходы Раменского сельского поселения за 2022 год</vt:lpstr>
      <vt:lpstr>Доходы Раменского сельского поселения</vt:lpstr>
      <vt:lpstr>Расходы бюджета раменского сельского поселения за  2022 год</vt:lpstr>
      <vt:lpstr>Слайд 6</vt:lpstr>
      <vt:lpstr>Ведомственная структура расходов бюджета Раменского сельского поселения за 2022 год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об исполнении бюджета Раменского сельского поселения за 9 месяцев 2020 года</dc:title>
  <dc:creator>Владелец</dc:creator>
  <cp:lastModifiedBy>Владелец</cp:lastModifiedBy>
  <cp:revision>40</cp:revision>
  <dcterms:created xsi:type="dcterms:W3CDTF">2020-10-14T10:56:51Z</dcterms:created>
  <dcterms:modified xsi:type="dcterms:W3CDTF">2023-01-20T10:33:56Z</dcterms:modified>
</cp:coreProperties>
</file>